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notesSlides/notesSlide8.xml" ContentType="application/vnd.openxmlformats-officedocument.presentationml.notesSlide+xml"/>
  <Override PartName="/ppt/tags/tag3.xml" ContentType="application/vnd.openxmlformats-officedocument.presentationml.tags+xml"/>
  <Override PartName="/ppt/notesSlides/notesSlide9.xml" ContentType="application/vnd.openxmlformats-officedocument.presentationml.notesSlide+xml"/>
  <Override PartName="/ppt/tags/tag4.xml" ContentType="application/vnd.openxmlformats-officedocument.presentationml.tags+xml"/>
  <Override PartName="/ppt/notesSlides/notesSlide10.xml" ContentType="application/vnd.openxmlformats-officedocument.presentationml.notesSlide+xml"/>
  <Override PartName="/ppt/tags/tag5.xml" ContentType="application/vnd.openxmlformats-officedocument.presentationml.tags+xml"/>
  <Override PartName="/ppt/notesSlides/notesSlide11.xml" ContentType="application/vnd.openxmlformats-officedocument.presentationml.notesSlide+xml"/>
  <Override PartName="/ppt/tags/tag6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7.xml" ContentType="application/vnd.openxmlformats-officedocument.presentationml.tags+xml"/>
  <Override PartName="/ppt/notesSlides/notesSlide17.xml" ContentType="application/vnd.openxmlformats-officedocument.presentationml.notesSlide+xml"/>
  <Override PartName="/ppt/tags/tag8.xml" ContentType="application/vnd.openxmlformats-officedocument.presentationml.tags+xml"/>
  <Override PartName="/ppt/notesSlides/notesSlide18.xml" ContentType="application/vnd.openxmlformats-officedocument.presentationml.notesSlide+xml"/>
  <Override PartName="/ppt/tags/tag9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10.xml" ContentType="application/vnd.openxmlformats-officedocument.presentationml.tags+xml"/>
  <Override PartName="/ppt/notesSlides/notesSlide22.xml" ContentType="application/vnd.openxmlformats-officedocument.presentationml.notesSlide+xml"/>
  <Override PartName="/ppt/tags/tag11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5" r:id="rId1"/>
    <p:sldMasterId id="2147483731" r:id="rId2"/>
  </p:sldMasterIdLst>
  <p:notesMasterIdLst>
    <p:notesMasterId r:id="rId27"/>
  </p:notesMasterIdLst>
  <p:sldIdLst>
    <p:sldId id="281" r:id="rId3"/>
    <p:sldId id="283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9" r:id="rId18"/>
    <p:sldId id="280" r:id="rId19"/>
    <p:sldId id="272" r:id="rId20"/>
    <p:sldId id="273" r:id="rId21"/>
    <p:sldId id="274" r:id="rId22"/>
    <p:sldId id="275" r:id="rId23"/>
    <p:sldId id="276" r:id="rId24"/>
    <p:sldId id="277" r:id="rId25"/>
    <p:sldId id="278" r:id="rId26"/>
  </p:sldIdLst>
  <p:sldSz cx="9144000" cy="5143500" type="screen16x9"/>
  <p:notesSz cx="6858000" cy="9144000"/>
  <p:embeddedFontLst>
    <p:embeddedFont>
      <p:font typeface="Bebas Neue" panose="020F0502020204030204" pitchFamily="34" charset="0"/>
      <p:regular r:id="rId28"/>
      <p:bold r:id="rId29"/>
      <p:italic r:id="rId30"/>
      <p:boldItalic r:id="rId31"/>
    </p:embeddedFont>
    <p:embeddedFont>
      <p:font typeface="Cormorant Upright" panose="020F0502020204030204" pitchFamily="34" charset="0"/>
      <p:regular r:id="rId32"/>
      <p:bold r:id="rId33"/>
      <p:italic r:id="rId34"/>
      <p:boldItalic r:id="rId35"/>
    </p:embeddedFont>
    <p:embeddedFont>
      <p:font typeface="Karla" pitchFamily="2" charset="77"/>
      <p:regular r:id="rId36"/>
      <p:bold r:id="rId37"/>
    </p:embeddedFont>
    <p:embeddedFont>
      <p:font typeface="Proxima Nova" panose="020F0502020204030204" pitchFamily="34" charset="0"/>
      <p:regular r:id="rId38"/>
      <p:bold r:id="rId39"/>
      <p:italic r:id="rId40"/>
      <p:boldItalic r:id="rId41"/>
    </p:embeddedFont>
    <p:embeddedFont>
      <p:font typeface="Proxima Nova Semibold" panose="020F0502020204030204" pitchFamily="34" charset="0"/>
      <p:regular r:id="rId42"/>
      <p:bold r:id="rId43"/>
      <p:italic r:id="rId44"/>
      <p:boldItalic r:id="rId45"/>
    </p:embeddedFont>
    <p:embeddedFont>
      <p:font typeface="Roboto Condensed Light" panose="020F0302020204030204" pitchFamily="34" charset="0"/>
      <p:regular r:id="rId46"/>
      <p: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65"/>
    <p:restoredTop sz="94636"/>
  </p:normalViewPr>
  <p:slideViewPr>
    <p:cSldViewPr snapToGrid="0">
      <p:cViewPr varScale="1">
        <p:scale>
          <a:sx n="118" d="100"/>
          <a:sy n="118" d="100"/>
        </p:scale>
        <p:origin x="936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2.fntdata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8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50047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0715f4d810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0715f4d810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78111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715f4d810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715f4d810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9606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715f4d810_3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715f4d810_3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71877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0715f4d810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0715f4d810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567742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715f4d810_7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715f4d810_7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34438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715f4d810_7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715f4d810_7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01672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7105a563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7105a563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61271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715f4d810_4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715f4d810_4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996881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715f4d810_4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715f4d810_4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4602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715f4d810_4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715f4d810_4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4747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7105a563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7105a563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95377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715f4d810_4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715f4d810_4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6378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0715f4d810_4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0715f4d810_4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26116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07105a563b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07105a563b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1373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0715f4d810_4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0715f4d810_4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565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0715f4d810_4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0715f4d810_4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3971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0715f4d810_5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0715f4d810_5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51912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715f4d810_5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715f4d810_5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1314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07105a563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07105a563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6330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7105a563b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7105a563b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67159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07105a563b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07105a563b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009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7105a563b_0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7105a563b_0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28100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07105a563b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07105a563b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704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1429612"/>
            <a:ext cx="4722900" cy="15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3182313"/>
            <a:ext cx="4359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410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2457521"/>
            <a:ext cx="6576000" cy="123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 i="1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1284000" y="3561781"/>
            <a:ext cx="65760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65" name="Google Shape;65;p11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1"/>
          <p:cNvSpPr/>
          <p:nvPr/>
        </p:nvSpPr>
        <p:spPr>
          <a:xfrm>
            <a:off x="285700" y="279466"/>
            <a:ext cx="8578800" cy="2024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570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041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720000" y="1542750"/>
            <a:ext cx="23364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00575"/>
            <a:ext cx="5394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720000" y="2027588"/>
            <a:ext cx="1889100" cy="36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3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76" name="Google Shape;76;p13"/>
          <p:cNvSpPr txBox="1">
            <a:spLocks noGrp="1"/>
          </p:cNvSpPr>
          <p:nvPr>
            <p:ph type="title" idx="4"/>
          </p:nvPr>
        </p:nvSpPr>
        <p:spPr>
          <a:xfrm>
            <a:off x="3406900" y="1542750"/>
            <a:ext cx="23364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 idx="5" hasCustomPrompt="1"/>
          </p:nvPr>
        </p:nvSpPr>
        <p:spPr>
          <a:xfrm>
            <a:off x="3406900" y="1200575"/>
            <a:ext cx="5394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6"/>
          </p:nvPr>
        </p:nvSpPr>
        <p:spPr>
          <a:xfrm>
            <a:off x="3406900" y="2027588"/>
            <a:ext cx="1889100" cy="36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title" idx="7"/>
          </p:nvPr>
        </p:nvSpPr>
        <p:spPr>
          <a:xfrm>
            <a:off x="720000" y="3171525"/>
            <a:ext cx="23364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2829350"/>
            <a:ext cx="5394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9"/>
          </p:nvPr>
        </p:nvSpPr>
        <p:spPr>
          <a:xfrm>
            <a:off x="720000" y="3656363"/>
            <a:ext cx="1889100" cy="36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13"/>
          </p:nvPr>
        </p:nvSpPr>
        <p:spPr>
          <a:xfrm>
            <a:off x="3406900" y="3171525"/>
            <a:ext cx="23364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 i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14" hasCustomPrompt="1"/>
          </p:nvPr>
        </p:nvSpPr>
        <p:spPr>
          <a:xfrm>
            <a:off x="3406900" y="2829350"/>
            <a:ext cx="5394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15"/>
          </p:nvPr>
        </p:nvSpPr>
        <p:spPr>
          <a:xfrm>
            <a:off x="3406900" y="3656363"/>
            <a:ext cx="1889100" cy="36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4997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>
            <a:off x="4593875" y="2719675"/>
            <a:ext cx="42705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1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subTitle" idx="1"/>
          </p:nvPr>
        </p:nvSpPr>
        <p:spPr>
          <a:xfrm>
            <a:off x="4868075" y="1079575"/>
            <a:ext cx="3722100" cy="16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90" name="Google Shape;90;p14"/>
          <p:cNvSpPr/>
          <p:nvPr/>
        </p:nvSpPr>
        <p:spPr>
          <a:xfrm>
            <a:off x="285580" y="279600"/>
            <a:ext cx="4307700" cy="4049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285700" y="4328700"/>
            <a:ext cx="8039400" cy="534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rPr>
              <a:t>Just relax...</a:t>
            </a:r>
            <a:endParaRPr sz="1200" b="1" i="1">
              <a:solidFill>
                <a:schemeClr val="dk1"/>
              </a:solidFill>
              <a:latin typeface="Cormorant Upright"/>
              <a:ea typeface="Cormorant Upright"/>
              <a:cs typeface="Cormorant Upright"/>
              <a:sym typeface="Cormorant Upright"/>
            </a:endParaRPr>
          </a:p>
        </p:txBody>
      </p:sp>
    </p:spTree>
    <p:extLst>
      <p:ext uri="{BB962C8B-B14F-4D97-AF65-F5344CB8AC3E}">
        <p14:creationId xmlns:p14="http://schemas.microsoft.com/office/powerpoint/2010/main" val="2567493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subTitle" idx="1"/>
          </p:nvPr>
        </p:nvSpPr>
        <p:spPr>
          <a:xfrm>
            <a:off x="720000" y="1212525"/>
            <a:ext cx="3294600" cy="283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〜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96" name="Google Shape;96;p15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5"/>
          <p:cNvSpPr txBox="1">
            <a:spLocks noGrp="1"/>
          </p:cNvSpPr>
          <p:nvPr>
            <p:ph type="title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3575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ubTitle" idx="1"/>
          </p:nvPr>
        </p:nvSpPr>
        <p:spPr>
          <a:xfrm>
            <a:off x="1290763" y="2501586"/>
            <a:ext cx="29076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800" b="1" i="1"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2"/>
          </p:nvPr>
        </p:nvSpPr>
        <p:spPr>
          <a:xfrm>
            <a:off x="4945638" y="2501586"/>
            <a:ext cx="29076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800" b="1" i="1"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subTitle" idx="3"/>
          </p:nvPr>
        </p:nvSpPr>
        <p:spPr>
          <a:xfrm>
            <a:off x="1290763" y="2840381"/>
            <a:ext cx="2907600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4"/>
          </p:nvPr>
        </p:nvSpPr>
        <p:spPr>
          <a:xfrm>
            <a:off x="4945638" y="2840381"/>
            <a:ext cx="2907600" cy="85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05" name="Google Shape;105;p16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title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857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xfrm>
            <a:off x="720000" y="1715051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1"/>
          </p:nvPr>
        </p:nvSpPr>
        <p:spPr>
          <a:xfrm>
            <a:off x="720000" y="2004472"/>
            <a:ext cx="2336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title" idx="2"/>
          </p:nvPr>
        </p:nvSpPr>
        <p:spPr>
          <a:xfrm>
            <a:off x="3403800" y="1715051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3"/>
          </p:nvPr>
        </p:nvSpPr>
        <p:spPr>
          <a:xfrm>
            <a:off x="3403800" y="2004472"/>
            <a:ext cx="2336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title" idx="4"/>
          </p:nvPr>
        </p:nvSpPr>
        <p:spPr>
          <a:xfrm>
            <a:off x="6087600" y="1715051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ubTitle" idx="5"/>
          </p:nvPr>
        </p:nvSpPr>
        <p:spPr>
          <a:xfrm>
            <a:off x="6087600" y="2004472"/>
            <a:ext cx="2336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6" name="Google Shape;116;p17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title" idx="6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title" idx="7"/>
          </p:nvPr>
        </p:nvSpPr>
        <p:spPr>
          <a:xfrm>
            <a:off x="720000" y="1392052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title" idx="8"/>
          </p:nvPr>
        </p:nvSpPr>
        <p:spPr>
          <a:xfrm>
            <a:off x="3403800" y="1392052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title" idx="9"/>
          </p:nvPr>
        </p:nvSpPr>
        <p:spPr>
          <a:xfrm>
            <a:off x="6087600" y="1392052"/>
            <a:ext cx="23364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180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/>
          </p:nvPr>
        </p:nvSpPr>
        <p:spPr>
          <a:xfrm>
            <a:off x="720000" y="3109113"/>
            <a:ext cx="2336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subTitle" idx="1"/>
          </p:nvPr>
        </p:nvSpPr>
        <p:spPr>
          <a:xfrm>
            <a:off x="720000" y="34670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title" idx="2"/>
          </p:nvPr>
        </p:nvSpPr>
        <p:spPr>
          <a:xfrm>
            <a:off x="3403800" y="3109113"/>
            <a:ext cx="2336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3"/>
          </p:nvPr>
        </p:nvSpPr>
        <p:spPr>
          <a:xfrm>
            <a:off x="3403800" y="34670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title" idx="4"/>
          </p:nvPr>
        </p:nvSpPr>
        <p:spPr>
          <a:xfrm>
            <a:off x="6087600" y="3109113"/>
            <a:ext cx="23364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5"/>
          </p:nvPr>
        </p:nvSpPr>
        <p:spPr>
          <a:xfrm>
            <a:off x="6087600" y="3467038"/>
            <a:ext cx="2336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30" name="Google Shape;130;p18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title" idx="6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21499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1543668" y="1659819"/>
            <a:ext cx="21513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subTitle" idx="1"/>
          </p:nvPr>
        </p:nvSpPr>
        <p:spPr>
          <a:xfrm>
            <a:off x="1543668" y="1964575"/>
            <a:ext cx="2151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title" idx="2"/>
          </p:nvPr>
        </p:nvSpPr>
        <p:spPr>
          <a:xfrm>
            <a:off x="5449032" y="1659819"/>
            <a:ext cx="21513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subTitle" idx="3"/>
          </p:nvPr>
        </p:nvSpPr>
        <p:spPr>
          <a:xfrm>
            <a:off x="5449032" y="1964575"/>
            <a:ext cx="2151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title" idx="4"/>
          </p:nvPr>
        </p:nvSpPr>
        <p:spPr>
          <a:xfrm>
            <a:off x="1543668" y="3093219"/>
            <a:ext cx="21513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5"/>
          </p:nvPr>
        </p:nvSpPr>
        <p:spPr>
          <a:xfrm>
            <a:off x="1543668" y="3397975"/>
            <a:ext cx="2151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0" name="Google Shape;140;p19"/>
          <p:cNvSpPr txBox="1">
            <a:spLocks noGrp="1"/>
          </p:cNvSpPr>
          <p:nvPr>
            <p:ph type="title" idx="6"/>
          </p:nvPr>
        </p:nvSpPr>
        <p:spPr>
          <a:xfrm>
            <a:off x="5449032" y="3093219"/>
            <a:ext cx="21513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7"/>
          </p:nvPr>
        </p:nvSpPr>
        <p:spPr>
          <a:xfrm>
            <a:off x="5449032" y="3397975"/>
            <a:ext cx="21513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43" name="Google Shape;143;p19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title" idx="8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6988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720000" y="1652143"/>
            <a:ext cx="23055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ubTitle" idx="1"/>
          </p:nvPr>
        </p:nvSpPr>
        <p:spPr>
          <a:xfrm>
            <a:off x="720000" y="1964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9" name="Google Shape;149;p20"/>
          <p:cNvSpPr txBox="1">
            <a:spLocks noGrp="1"/>
          </p:cNvSpPr>
          <p:nvPr>
            <p:ph type="title" idx="2"/>
          </p:nvPr>
        </p:nvSpPr>
        <p:spPr>
          <a:xfrm>
            <a:off x="3419269" y="1652143"/>
            <a:ext cx="23055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subTitle" idx="3"/>
          </p:nvPr>
        </p:nvSpPr>
        <p:spPr>
          <a:xfrm>
            <a:off x="3419269" y="1964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title" idx="4"/>
          </p:nvPr>
        </p:nvSpPr>
        <p:spPr>
          <a:xfrm>
            <a:off x="720000" y="3085543"/>
            <a:ext cx="23055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2" name="Google Shape;152;p20"/>
          <p:cNvSpPr txBox="1">
            <a:spLocks noGrp="1"/>
          </p:cNvSpPr>
          <p:nvPr>
            <p:ph type="subTitle" idx="5"/>
          </p:nvPr>
        </p:nvSpPr>
        <p:spPr>
          <a:xfrm>
            <a:off x="720000" y="3397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title" idx="6"/>
          </p:nvPr>
        </p:nvSpPr>
        <p:spPr>
          <a:xfrm>
            <a:off x="3419269" y="3085543"/>
            <a:ext cx="23055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subTitle" idx="7"/>
          </p:nvPr>
        </p:nvSpPr>
        <p:spPr>
          <a:xfrm>
            <a:off x="3419269" y="3397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title" idx="8"/>
          </p:nvPr>
        </p:nvSpPr>
        <p:spPr>
          <a:xfrm>
            <a:off x="6118545" y="1652143"/>
            <a:ext cx="23055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subTitle" idx="9"/>
          </p:nvPr>
        </p:nvSpPr>
        <p:spPr>
          <a:xfrm>
            <a:off x="6118545" y="1964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title" idx="13"/>
          </p:nvPr>
        </p:nvSpPr>
        <p:spPr>
          <a:xfrm>
            <a:off x="6118545" y="3085543"/>
            <a:ext cx="2305500" cy="25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14"/>
          </p:nvPr>
        </p:nvSpPr>
        <p:spPr>
          <a:xfrm>
            <a:off x="6118545" y="3397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60" name="Google Shape;160;p20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title" idx="15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876196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876522" y="1805498"/>
            <a:ext cx="3721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876515" y="963698"/>
            <a:ext cx="1224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76525" y="2773402"/>
            <a:ext cx="3184500" cy="56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8" name="Google Shape;18;p3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0958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>
            <a:spLocks noGrp="1"/>
          </p:cNvSpPr>
          <p:nvPr>
            <p:ph type="title" hasCustomPrompt="1"/>
          </p:nvPr>
        </p:nvSpPr>
        <p:spPr>
          <a:xfrm>
            <a:off x="4391176" y="387600"/>
            <a:ext cx="4277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5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4" name="Google Shape;164;p21"/>
          <p:cNvSpPr txBox="1">
            <a:spLocks noGrp="1"/>
          </p:cNvSpPr>
          <p:nvPr>
            <p:ph type="subTitle" idx="1"/>
          </p:nvPr>
        </p:nvSpPr>
        <p:spPr>
          <a:xfrm>
            <a:off x="4391176" y="1185750"/>
            <a:ext cx="4277100" cy="2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5" name="Google Shape;165;p21"/>
          <p:cNvSpPr txBox="1">
            <a:spLocks noGrp="1"/>
          </p:cNvSpPr>
          <p:nvPr>
            <p:ph type="title" idx="2" hasCustomPrompt="1"/>
          </p:nvPr>
        </p:nvSpPr>
        <p:spPr>
          <a:xfrm>
            <a:off x="4391176" y="1615143"/>
            <a:ext cx="4277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57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6" name="Google Shape;166;p21"/>
          <p:cNvSpPr txBox="1">
            <a:spLocks noGrp="1"/>
          </p:cNvSpPr>
          <p:nvPr>
            <p:ph type="subTitle" idx="3"/>
          </p:nvPr>
        </p:nvSpPr>
        <p:spPr>
          <a:xfrm>
            <a:off x="4391176" y="2413294"/>
            <a:ext cx="4277100" cy="2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7" name="Google Shape;167;p21"/>
          <p:cNvSpPr txBox="1">
            <a:spLocks noGrp="1"/>
          </p:cNvSpPr>
          <p:nvPr>
            <p:ph type="title" idx="4" hasCustomPrompt="1"/>
          </p:nvPr>
        </p:nvSpPr>
        <p:spPr>
          <a:xfrm>
            <a:off x="4391176" y="2842699"/>
            <a:ext cx="42771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200"/>
              <a:buNone/>
              <a:defRPr sz="5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5"/>
          </p:nvPr>
        </p:nvSpPr>
        <p:spPr>
          <a:xfrm>
            <a:off x="4391176" y="3640850"/>
            <a:ext cx="4277100" cy="2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9" name="Google Shape;169;p21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70" name="Google Shape;170;p21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5746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 txBox="1">
            <a:spLocks noGrp="1"/>
          </p:cNvSpPr>
          <p:nvPr>
            <p:ph type="body" idx="1"/>
          </p:nvPr>
        </p:nvSpPr>
        <p:spPr>
          <a:xfrm>
            <a:off x="5559375" y="1389525"/>
            <a:ext cx="2869500" cy="11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4" name="Google Shape;174;p22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>
                <a:solidFill>
                  <a:srgbClr val="434343"/>
                </a:solidFill>
              </a:defRPr>
            </a:lvl1pPr>
            <a:lvl2pPr lvl="1" rtl="0">
              <a:buNone/>
              <a:defRPr>
                <a:solidFill>
                  <a:srgbClr val="434343"/>
                </a:solidFill>
              </a:defRPr>
            </a:lvl2pPr>
            <a:lvl3pPr lvl="2" rtl="0">
              <a:buNone/>
              <a:defRPr>
                <a:solidFill>
                  <a:srgbClr val="434343"/>
                </a:solidFill>
              </a:defRPr>
            </a:lvl3pPr>
            <a:lvl4pPr lvl="3" rtl="0">
              <a:buNone/>
              <a:defRPr>
                <a:solidFill>
                  <a:srgbClr val="434343"/>
                </a:solidFill>
              </a:defRPr>
            </a:lvl4pPr>
            <a:lvl5pPr lvl="4" rtl="0">
              <a:buNone/>
              <a:defRPr>
                <a:solidFill>
                  <a:srgbClr val="434343"/>
                </a:solidFill>
              </a:defRPr>
            </a:lvl5pPr>
            <a:lvl6pPr lvl="5" rtl="0">
              <a:buNone/>
              <a:defRPr>
                <a:solidFill>
                  <a:srgbClr val="434343"/>
                </a:solidFill>
              </a:defRPr>
            </a:lvl6pPr>
            <a:lvl7pPr lvl="6" rtl="0">
              <a:buNone/>
              <a:defRPr>
                <a:solidFill>
                  <a:srgbClr val="434343"/>
                </a:solidFill>
              </a:defRPr>
            </a:lvl7pPr>
            <a:lvl8pPr lvl="7" rtl="0">
              <a:buNone/>
              <a:defRPr>
                <a:solidFill>
                  <a:srgbClr val="434343"/>
                </a:solidFill>
              </a:defRPr>
            </a:lvl8pPr>
            <a:lvl9pPr lvl="8" rtl="0">
              <a:buNone/>
              <a:defRPr>
                <a:solidFill>
                  <a:srgbClr val="43434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75" name="Google Shape;175;p22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 txBox="1">
            <a:spLocks noGrp="1"/>
          </p:cNvSpPr>
          <p:nvPr>
            <p:ph type="title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89343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3"/>
          <p:cNvSpPr txBox="1">
            <a:spLocks noGrp="1"/>
          </p:cNvSpPr>
          <p:nvPr>
            <p:ph type="subTitle" idx="1"/>
          </p:nvPr>
        </p:nvSpPr>
        <p:spPr>
          <a:xfrm>
            <a:off x="720000" y="2154364"/>
            <a:ext cx="2896800" cy="136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〜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0" name="Google Shape;180;p23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720000" y="1421093"/>
            <a:ext cx="34410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2" name="Google Shape;182;p23"/>
          <p:cNvSpPr/>
          <p:nvPr/>
        </p:nvSpPr>
        <p:spPr>
          <a:xfrm>
            <a:off x="285580" y="279600"/>
            <a:ext cx="4307700" cy="4049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915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4"/>
          <p:cNvSpPr txBox="1">
            <a:spLocks noGrp="1"/>
          </p:cNvSpPr>
          <p:nvPr>
            <p:ph type="ctrTitle"/>
          </p:nvPr>
        </p:nvSpPr>
        <p:spPr>
          <a:xfrm>
            <a:off x="2430000" y="898425"/>
            <a:ext cx="4284000" cy="7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9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6" name="Google Shape;186;p24"/>
          <p:cNvSpPr txBox="1">
            <a:spLocks noGrp="1"/>
          </p:cNvSpPr>
          <p:nvPr>
            <p:ph type="subTitle" idx="1"/>
          </p:nvPr>
        </p:nvSpPr>
        <p:spPr>
          <a:xfrm>
            <a:off x="2425050" y="2291243"/>
            <a:ext cx="4293900" cy="10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7" name="Google Shape;187;p24"/>
          <p:cNvSpPr txBox="1"/>
          <p:nvPr/>
        </p:nvSpPr>
        <p:spPr>
          <a:xfrm>
            <a:off x="2909850" y="3422914"/>
            <a:ext cx="3324300" cy="4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Karla"/>
                <a:ea typeface="Karla"/>
                <a:cs typeface="Karla"/>
                <a:sym typeface="Karl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05148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0565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92" name="Google Shape;192;p26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13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377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1429612"/>
            <a:ext cx="4722900" cy="157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3182313"/>
            <a:ext cx="4359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22328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20000" y="279725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1098600"/>
            <a:ext cx="7704000" cy="32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ormorant Upright"/>
              <a:buAutoNum type="arabicPeriod"/>
              <a:defRPr sz="12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57899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2457521"/>
            <a:ext cx="6576000" cy="123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 i="1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63" name="Google Shape;63;p11"/>
          <p:cNvSpPr txBox="1">
            <a:spLocks noGrp="1"/>
          </p:cNvSpPr>
          <p:nvPr>
            <p:ph type="subTitle" idx="1"/>
          </p:nvPr>
        </p:nvSpPr>
        <p:spPr>
          <a:xfrm>
            <a:off x="1284000" y="3561781"/>
            <a:ext cx="65760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97091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720000" y="279725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1098600"/>
            <a:ext cx="7704000" cy="323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ormorant Upright"/>
              <a:buAutoNum type="arabicPeriod"/>
              <a:defRPr sz="125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24" name="Google Shape;24;p4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778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285580" y="279600"/>
            <a:ext cx="4307700" cy="4049100"/>
          </a:xfrm>
          <a:prstGeom prst="rect">
            <a:avLst/>
          </a:prstGeom>
          <a:solidFill>
            <a:schemeClr val="accent3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7" name="Google Shape;27;p5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"/>
          </p:nvPr>
        </p:nvSpPr>
        <p:spPr>
          <a:xfrm>
            <a:off x="1079050" y="2833267"/>
            <a:ext cx="27183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800" b="1" i="1"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2"/>
          </p:nvPr>
        </p:nvSpPr>
        <p:spPr>
          <a:xfrm>
            <a:off x="5384050" y="468650"/>
            <a:ext cx="27183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1800" b="1" i="1"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3"/>
          </p:nvPr>
        </p:nvSpPr>
        <p:spPr>
          <a:xfrm>
            <a:off x="1079050" y="3138651"/>
            <a:ext cx="2718300" cy="11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4"/>
          </p:nvPr>
        </p:nvSpPr>
        <p:spPr>
          <a:xfrm>
            <a:off x="5384050" y="774034"/>
            <a:ext cx="2718300" cy="111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3073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36" name="Google Shape;36;p6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42492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720000" y="1389525"/>
            <a:ext cx="3020700" cy="158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434343"/>
                </a:solidFill>
              </a:defRPr>
            </a:lvl1pPr>
            <a:lvl2pPr lvl="1">
              <a:buNone/>
              <a:defRPr>
                <a:solidFill>
                  <a:srgbClr val="434343"/>
                </a:solidFill>
              </a:defRPr>
            </a:lvl2pPr>
            <a:lvl3pPr lvl="2">
              <a:buNone/>
              <a:defRPr>
                <a:solidFill>
                  <a:srgbClr val="434343"/>
                </a:solidFill>
              </a:defRPr>
            </a:lvl3pPr>
            <a:lvl4pPr lvl="3">
              <a:buNone/>
              <a:defRPr>
                <a:solidFill>
                  <a:srgbClr val="434343"/>
                </a:solidFill>
              </a:defRPr>
            </a:lvl4pPr>
            <a:lvl5pPr lvl="4">
              <a:buNone/>
              <a:defRPr>
                <a:solidFill>
                  <a:srgbClr val="434343"/>
                </a:solidFill>
              </a:defRPr>
            </a:lvl5pPr>
            <a:lvl6pPr lvl="5">
              <a:buNone/>
              <a:defRPr>
                <a:solidFill>
                  <a:srgbClr val="434343"/>
                </a:solidFill>
              </a:defRPr>
            </a:lvl6pPr>
            <a:lvl7pPr lvl="6">
              <a:buNone/>
              <a:defRPr>
                <a:solidFill>
                  <a:srgbClr val="434343"/>
                </a:solidFill>
              </a:defRPr>
            </a:lvl7pPr>
            <a:lvl8pPr lvl="7">
              <a:buNone/>
              <a:defRPr>
                <a:solidFill>
                  <a:srgbClr val="434343"/>
                </a:solidFill>
              </a:defRPr>
            </a:lvl8pPr>
            <a:lvl9pPr lvl="8">
              <a:buNone/>
              <a:defRPr>
                <a:solidFill>
                  <a:srgbClr val="43434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42" name="Google Shape;42;p7"/>
          <p:cNvSpPr/>
          <p:nvPr/>
        </p:nvSpPr>
        <p:spPr>
          <a:xfrm>
            <a:off x="285700" y="279600"/>
            <a:ext cx="8578800" cy="819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720000" y="2796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i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01717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>
            <a:spLocks noGrp="1"/>
          </p:cNvSpPr>
          <p:nvPr>
            <p:ph type="title"/>
          </p:nvPr>
        </p:nvSpPr>
        <p:spPr>
          <a:xfrm>
            <a:off x="2609400" y="1414500"/>
            <a:ext cx="3925200" cy="169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47" name="Google Shape;47;p8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22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642625" y="1062750"/>
            <a:ext cx="3351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300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1"/>
          </p:nvPr>
        </p:nvSpPr>
        <p:spPr>
          <a:xfrm>
            <a:off x="642625" y="1828125"/>
            <a:ext cx="3351600" cy="167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52" name="Google Shape;52;p9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7220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rot="5400000">
            <a:off x="4405100" y="-4497300"/>
            <a:ext cx="324000" cy="9229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/>
          <p:nvPr/>
        </p:nvSpPr>
        <p:spPr>
          <a:xfrm>
            <a:off x="8864500" y="0"/>
            <a:ext cx="3177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0"/>
          <p:cNvSpPr/>
          <p:nvPr/>
        </p:nvSpPr>
        <p:spPr>
          <a:xfrm>
            <a:off x="-38200" y="0"/>
            <a:ext cx="32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title"/>
          </p:nvPr>
        </p:nvSpPr>
        <p:spPr>
          <a:xfrm>
            <a:off x="286825" y="4328600"/>
            <a:ext cx="8038200" cy="535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59" name="Google Shape;59;p10"/>
          <p:cNvSpPr/>
          <p:nvPr/>
        </p:nvSpPr>
        <p:spPr>
          <a:xfrm rot="5400000">
            <a:off x="4409900" y="415800"/>
            <a:ext cx="324000" cy="922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/>
          <p:nvPr/>
        </p:nvSpPr>
        <p:spPr>
          <a:xfrm>
            <a:off x="285700" y="279600"/>
            <a:ext cx="8578800" cy="4584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3229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ormorant Upright"/>
              <a:buNone/>
              <a:defRPr sz="30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●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Karla"/>
              <a:buChar char="○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Karla"/>
              <a:buChar char="■"/>
              <a:defRPr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25100" y="4328700"/>
            <a:ext cx="539400" cy="535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8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1pPr>
            <a:lvl2pPr lvl="1" algn="ctr" rtl="0">
              <a:buNone/>
              <a:defRPr sz="18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2pPr>
            <a:lvl3pPr lvl="2" algn="ctr" rtl="0">
              <a:buNone/>
              <a:defRPr sz="18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3pPr>
            <a:lvl4pPr lvl="3" algn="ctr" rtl="0">
              <a:buNone/>
              <a:defRPr sz="18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4pPr>
            <a:lvl5pPr lvl="4" algn="ctr" rtl="0">
              <a:buNone/>
              <a:defRPr sz="18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5pPr>
            <a:lvl6pPr lvl="5" algn="ctr" rtl="0">
              <a:buNone/>
              <a:defRPr sz="18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6pPr>
            <a:lvl7pPr lvl="6" algn="ctr" rtl="0">
              <a:buNone/>
              <a:defRPr sz="18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7pPr>
            <a:lvl8pPr lvl="7" algn="ctr" rtl="0">
              <a:buNone/>
              <a:defRPr sz="18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8pPr>
            <a:lvl9pPr lvl="8" algn="ctr" rtl="0">
              <a:buNone/>
              <a:defRPr sz="1800" b="1">
                <a:solidFill>
                  <a:schemeClr val="dk1"/>
                </a:solidFill>
                <a:latin typeface="Cormorant Upright"/>
                <a:ea typeface="Cormorant Upright"/>
                <a:cs typeface="Cormorant Upright"/>
                <a:sym typeface="Cormorant Upr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1505087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  <p:sldLayoutId id="2147483724" r:id="rId19"/>
    <p:sldLayoutId id="2147483725" r:id="rId20"/>
    <p:sldLayoutId id="2147483726" r:id="rId21"/>
    <p:sldLayoutId id="2147483727" r:id="rId22"/>
    <p:sldLayoutId id="2147483728" r:id="rId23"/>
    <p:sldLayoutId id="2147483729" r:id="rId24"/>
    <p:sldLayoutId id="2147483730" r:id="rId2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95" name="Google Shape;195;p27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377366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9.m4a"/><Relationship Id="rId7" Type="http://schemas.openxmlformats.org/officeDocument/2006/relationships/image" Target="../media/image12.png"/><Relationship Id="rId2" Type="http://schemas.microsoft.com/office/2007/relationships/media" Target="../media/media9.m4a"/><Relationship Id="rId1" Type="http://schemas.openxmlformats.org/officeDocument/2006/relationships/tags" Target="../tags/tag4.xml"/><Relationship Id="rId6" Type="http://schemas.openxmlformats.org/officeDocument/2006/relationships/image" Target="../media/image11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0.m4a"/><Relationship Id="rId7" Type="http://schemas.openxmlformats.org/officeDocument/2006/relationships/image" Target="../media/image14.png"/><Relationship Id="rId2" Type="http://schemas.microsoft.com/office/2007/relationships/media" Target="../media/media10.m4a"/><Relationship Id="rId1" Type="http://schemas.openxmlformats.org/officeDocument/2006/relationships/tags" Target="../tags/tag5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7" Type="http://schemas.openxmlformats.org/officeDocument/2006/relationships/image" Target="../media/image3.png"/><Relationship Id="rId2" Type="http://schemas.microsoft.com/office/2007/relationships/media" Target="../media/media11.m4a"/><Relationship Id="rId1" Type="http://schemas.openxmlformats.org/officeDocument/2006/relationships/tags" Target="../tags/tag6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3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6.m4a"/><Relationship Id="rId7" Type="http://schemas.openxmlformats.org/officeDocument/2006/relationships/image" Target="../media/image20.png"/><Relationship Id="rId2" Type="http://schemas.microsoft.com/office/2007/relationships/media" Target="../media/media16.m4a"/><Relationship Id="rId1" Type="http://schemas.openxmlformats.org/officeDocument/2006/relationships/tags" Target="../tags/tag7.xml"/><Relationship Id="rId6" Type="http://schemas.openxmlformats.org/officeDocument/2006/relationships/image" Target="../media/image19.png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7.m4a"/><Relationship Id="rId7" Type="http://schemas.openxmlformats.org/officeDocument/2006/relationships/image" Target="../media/image21.png"/><Relationship Id="rId2" Type="http://schemas.microsoft.com/office/2007/relationships/media" Target="../media/media17.m4a"/><Relationship Id="rId1" Type="http://schemas.openxmlformats.org/officeDocument/2006/relationships/tags" Target="../tags/tag8.xml"/><Relationship Id="rId6" Type="http://schemas.openxmlformats.org/officeDocument/2006/relationships/image" Target="../media/image19.png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7" Type="http://schemas.openxmlformats.org/officeDocument/2006/relationships/image" Target="../media/image2.png"/><Relationship Id="rId2" Type="http://schemas.microsoft.com/office/2007/relationships/media" Target="../media/media18.m4a"/><Relationship Id="rId1" Type="http://schemas.openxmlformats.org/officeDocument/2006/relationships/tags" Target="../tags/tag9.xml"/><Relationship Id="rId6" Type="http://schemas.openxmlformats.org/officeDocument/2006/relationships/image" Target="../media/image22.pn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7" Type="http://schemas.openxmlformats.org/officeDocument/2006/relationships/image" Target="../media/image2.png"/><Relationship Id="rId2" Type="http://schemas.microsoft.com/office/2007/relationships/media" Target="../media/media21.m4a"/><Relationship Id="rId1" Type="http://schemas.openxmlformats.org/officeDocument/2006/relationships/tags" Target="../tags/tag10.xml"/><Relationship Id="rId6" Type="http://schemas.openxmlformats.org/officeDocument/2006/relationships/image" Target="../media/image24.png"/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m4a"/><Relationship Id="rId2" Type="http://schemas.microsoft.com/office/2007/relationships/media" Target="../media/media22.m4a"/><Relationship Id="rId1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5.m4a"/><Relationship Id="rId7" Type="http://schemas.openxmlformats.org/officeDocument/2006/relationships/image" Target="../media/image5.png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7.m4a"/><Relationship Id="rId7" Type="http://schemas.openxmlformats.org/officeDocument/2006/relationships/image" Target="../media/image8.png"/><Relationship Id="rId2" Type="http://schemas.microsoft.com/office/2007/relationships/media" Target="../media/media7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8.m4a"/><Relationship Id="rId7" Type="http://schemas.openxmlformats.org/officeDocument/2006/relationships/image" Target="../media/image10.png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alphaModFix amt="6802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-256701" y="2495517"/>
            <a:ext cx="65760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9600"/>
              <a:buFont typeface="Arial"/>
              <a:buNone/>
              <a:tabLst/>
              <a:defRPr/>
            </a:pPr>
            <a: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1D1B1B"/>
                </a:solidFill>
                <a:effectLst/>
                <a:uLnTx/>
                <a:uFillTx/>
                <a:latin typeface="Cormorant Upright"/>
                <a:ea typeface="Cormorant Upright"/>
                <a:cs typeface="Cormorant Upright"/>
                <a:sym typeface="Cormorant Upright"/>
              </a:rPr>
              <a:t>Hotel Booking Demand Dataset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9600"/>
              <a:buFont typeface="Arial"/>
              <a:buNone/>
              <a:tabLst/>
              <a:defRPr/>
            </a:pPr>
            <a: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1D1B1B"/>
                </a:solidFill>
                <a:effectLst/>
                <a:uLnTx/>
                <a:uFillTx/>
                <a:latin typeface="Cormorant Upright"/>
                <a:ea typeface="Cormorant Upright"/>
                <a:cs typeface="Cormorant Upright"/>
                <a:sym typeface="Cormorant Upright"/>
              </a:rPr>
              <a:t>OPIM-5603-Statistics in Business Analytics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9600"/>
              <a:buFont typeface="Arial"/>
              <a:buNone/>
              <a:tabLst/>
              <a:defRPr/>
            </a:pPr>
            <a:endParaRPr kumimoji="0" lang="en-US" sz="2400" b="1" i="1" u="none" strike="noStrike" kern="0" cap="none" spc="0" normalizeH="0" baseline="0" noProof="0" dirty="0">
              <a:ln>
                <a:noFill/>
              </a:ln>
              <a:solidFill>
                <a:srgbClr val="1D1B1B"/>
              </a:solidFill>
              <a:effectLst/>
              <a:uLnTx/>
              <a:uFillTx/>
              <a:latin typeface="Cormorant Upright"/>
              <a:ea typeface="Cormorant Upright"/>
              <a:cs typeface="Cormorant Upright"/>
              <a:sym typeface="Cormorant Upright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9600"/>
              <a:buFont typeface="Arial"/>
              <a:buNone/>
              <a:tabLst/>
              <a:defRPr/>
            </a:pPr>
            <a:endParaRPr kumimoji="0" lang="en-US" sz="2400" b="1" i="1" u="none" strike="noStrike" kern="0" cap="none" spc="0" normalizeH="0" baseline="0" noProof="0" dirty="0">
              <a:ln>
                <a:noFill/>
              </a:ln>
              <a:solidFill>
                <a:srgbClr val="1D1B1B"/>
              </a:solidFill>
              <a:effectLst/>
              <a:uLnTx/>
              <a:uFillTx/>
              <a:latin typeface="Cormorant Upright"/>
              <a:ea typeface="Cormorant Upright"/>
              <a:cs typeface="Cormorant Upright"/>
              <a:sym typeface="Cormorant Upright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9600"/>
              <a:buFont typeface="Arial"/>
              <a:buNone/>
              <a:tabLst/>
              <a:defRPr/>
            </a:pPr>
            <a:endParaRPr kumimoji="0" lang="en-US" sz="2400" b="1" i="1" u="none" strike="noStrike" kern="0" cap="none" spc="0" normalizeH="0" baseline="0" noProof="0" dirty="0">
              <a:ln>
                <a:noFill/>
              </a:ln>
              <a:solidFill>
                <a:srgbClr val="1D1B1B"/>
              </a:solidFill>
              <a:effectLst/>
              <a:uLnTx/>
              <a:uFillTx/>
              <a:latin typeface="Cormorant Upright"/>
              <a:ea typeface="Cormorant Upright"/>
              <a:cs typeface="Cormorant Upright"/>
              <a:sym typeface="Cormorant Upright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9600"/>
              <a:buFont typeface="Arial"/>
              <a:buNone/>
              <a:tabLst/>
              <a:defRPr/>
            </a:pPr>
            <a:endParaRPr kumimoji="0" lang="en-US" sz="2400" b="1" i="1" u="none" strike="noStrike" kern="0" cap="none" spc="0" normalizeH="0" baseline="0" noProof="0" dirty="0">
              <a:ln>
                <a:noFill/>
              </a:ln>
              <a:solidFill>
                <a:srgbClr val="1D1B1B"/>
              </a:solidFill>
              <a:effectLst/>
              <a:highlight>
                <a:srgbClr val="FFFFFF"/>
              </a:highlight>
              <a:uLnTx/>
              <a:uFillTx/>
              <a:latin typeface="Cormorant Upright"/>
              <a:ea typeface="Cormorant Upright"/>
              <a:cs typeface="Cormorant Upright"/>
              <a:sym typeface="Cormorant Upright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9600"/>
              <a:buFont typeface="Arial"/>
              <a:buNone/>
              <a:tabLst/>
              <a:defRPr/>
            </a:pPr>
            <a:endParaRPr kumimoji="0" lang="en-US" sz="2400" b="1" i="1" u="none" strike="noStrike" kern="0" cap="none" spc="0" normalizeH="0" baseline="0" noProof="0" dirty="0">
              <a:ln>
                <a:noFill/>
              </a:ln>
              <a:solidFill>
                <a:srgbClr val="1D1B1B"/>
              </a:solidFill>
              <a:effectLst/>
              <a:uLnTx/>
              <a:uFillTx/>
              <a:latin typeface="Cormorant Upright"/>
              <a:ea typeface="Cormorant Upright"/>
              <a:cs typeface="Cormorant Upright"/>
              <a:sym typeface="Cormorant Upright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-582378" y="1862675"/>
            <a:ext cx="6576000" cy="1740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marR="0" lvl="0" indent="-31750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1600"/>
              <a:buFont typeface="Arial"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dirty="0">
                <a:ln>
                  <a:noFill/>
                </a:ln>
                <a:solidFill>
                  <a:srgbClr val="1D1B1B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Team 2 </a:t>
            </a:r>
          </a:p>
          <a:p>
            <a:pPr marL="457200" marR="0" lvl="0" indent="-31750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16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1D1B1B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Bhavana Sri Maddina </a:t>
            </a:r>
          </a:p>
          <a:p>
            <a:pPr marL="457200" marR="0" lvl="0" indent="-31750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16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1D1B1B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Chuanyu Wang</a:t>
            </a:r>
          </a:p>
          <a:p>
            <a:pPr marL="457200" marR="0" lvl="0" indent="-31750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16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1D1B1B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Jesal Makwana</a:t>
            </a:r>
          </a:p>
          <a:p>
            <a:pPr marL="457200" marR="0" lvl="0" indent="-31750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16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1D1B1B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Nandita Krishnan</a:t>
            </a:r>
          </a:p>
          <a:p>
            <a:pPr marL="457200" marR="0" lvl="0" indent="-31750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16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1D1B1B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Randa Basta</a:t>
            </a:r>
          </a:p>
          <a:p>
            <a:pPr marL="457200" marR="0" lvl="0" indent="-31750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1D1B1B"/>
              </a:buClr>
              <a:buSzPts val="1600"/>
              <a:buFont typeface="Arial"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1D1B1B"/>
                </a:solidFill>
                <a:effectLst/>
                <a:uLnTx/>
                <a:uFillTx/>
                <a:latin typeface="Karla"/>
                <a:cs typeface="Arial"/>
                <a:sym typeface="Karla"/>
              </a:rPr>
              <a:t>Yidan Wang</a:t>
            </a:r>
          </a:p>
        </p:txBody>
      </p:sp>
      <p:pic>
        <p:nvPicPr>
          <p:cNvPr id="4" name="Audio Recording Dec 11, 2021 at 6:36:37 PM" descr="Audio Recording Dec 11, 2021 at 6:36:37 PM">
            <a:hlinkClick r:id="" action="ppaction://media"/>
            <a:extLst>
              <a:ext uri="{FF2B5EF4-FFF2-40B4-BE49-F238E27FC236}">
                <a16:creationId xmlns:a16="http://schemas.microsoft.com/office/drawing/2014/main" id="{9AF3A132-0FDB-5248-BA16-C7E1E48676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31200" y="4179207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356745" y="28208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20" dirty="0">
                <a:solidFill>
                  <a:schemeClr val="accent4"/>
                </a:solidFill>
              </a:rPr>
              <a:t>l</a:t>
            </a:r>
            <a:r>
              <a:rPr lang="en" sz="2220" dirty="0">
                <a:solidFill>
                  <a:schemeClr val="accent4"/>
                </a:solidFill>
              </a:rPr>
              <a:t>ead_time - </a:t>
            </a:r>
            <a:r>
              <a:rPr lang="en" sz="2220" b="0" dirty="0">
                <a:solidFill>
                  <a:schemeClr val="accent4"/>
                </a:solidFill>
              </a:rPr>
              <a:t>number of days between the booking &amp; arrival date</a:t>
            </a:r>
            <a:endParaRPr sz="2220" b="0" dirty="0">
              <a:solidFill>
                <a:schemeClr val="accent4"/>
              </a:solidFill>
            </a:endParaRPr>
          </a:p>
        </p:txBody>
      </p:sp>
      <p:pic>
        <p:nvPicPr>
          <p:cNvPr id="106" name="Google Shape;10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6558" y="1531428"/>
            <a:ext cx="3690176" cy="280257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107" name="Google Shape;107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81108" y="1531428"/>
            <a:ext cx="3724273" cy="2802578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3B7D456-6504-4C15-8C32-9A528E479DD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5570">
        <p:fade/>
      </p:transition>
    </mc:Choice>
    <mc:Fallback xmlns="">
      <p:transition spd="med" advTm="255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>
            <a:spLocks noGrp="1"/>
          </p:cNvSpPr>
          <p:nvPr>
            <p:ph type="title"/>
          </p:nvPr>
        </p:nvSpPr>
        <p:spPr>
          <a:xfrm>
            <a:off x="367710" y="277660"/>
            <a:ext cx="8173479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0" dirty="0">
                <a:solidFill>
                  <a:schemeClr val="accent4"/>
                </a:solidFill>
              </a:rPr>
              <a:t>meals -  </a:t>
            </a:r>
            <a:r>
              <a:rPr lang="en" sz="2220" b="0" dirty="0">
                <a:solidFill>
                  <a:schemeClr val="accent4"/>
                </a:solidFill>
              </a:rPr>
              <a:t>type of meal booked : undefined/SC,BB,HB,FB</a:t>
            </a:r>
            <a:endParaRPr sz="2220" b="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  <p:pic>
        <p:nvPicPr>
          <p:cNvPr id="113" name="Google Shape;11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2316" y="1320437"/>
            <a:ext cx="3663235" cy="3213985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114" name="Google Shape;114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39477" y="1320438"/>
            <a:ext cx="3701712" cy="321398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1239B8E-C3F4-4A89-B369-6074A80FA04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6085">
        <p:fade/>
      </p:transition>
    </mc:Choice>
    <mc:Fallback xmlns="">
      <p:transition spd="med" advTm="360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title"/>
          </p:nvPr>
        </p:nvSpPr>
        <p:spPr>
          <a:xfrm>
            <a:off x="316158" y="294898"/>
            <a:ext cx="8765211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0" dirty="0">
                <a:solidFill>
                  <a:schemeClr val="accent4"/>
                </a:solidFill>
              </a:rPr>
              <a:t>market_segment </a:t>
            </a:r>
            <a:r>
              <a:rPr lang="en" sz="2220" b="0" dirty="0">
                <a:solidFill>
                  <a:schemeClr val="accent4"/>
                </a:solidFill>
              </a:rPr>
              <a:t>– market segment designation</a:t>
            </a:r>
            <a:endParaRPr sz="2220" b="0" dirty="0">
              <a:solidFill>
                <a:schemeClr val="accent4"/>
              </a:solidFill>
            </a:endParaRPr>
          </a:p>
        </p:txBody>
      </p:sp>
      <p:pic>
        <p:nvPicPr>
          <p:cNvPr id="120" name="Google Shape;12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74887" y="1254015"/>
            <a:ext cx="4394225" cy="348082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E8342B1-7FBC-4FA1-BA1E-BCB8586FBEB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6293">
        <p:fade/>
      </p:transition>
    </mc:Choice>
    <mc:Fallback xmlns="">
      <p:transition spd="med" advTm="262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356745" y="310332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-US" sz="2220" dirty="0">
                <a:solidFill>
                  <a:schemeClr val="accent4"/>
                </a:solidFill>
              </a:rPr>
              <a:t>room_type </a:t>
            </a:r>
            <a:r>
              <a:rPr lang="en" sz="2220" dirty="0">
                <a:solidFill>
                  <a:schemeClr val="accent4"/>
                </a:solidFill>
              </a:rPr>
              <a:t> </a:t>
            </a:r>
            <a:r>
              <a:rPr lang="en" sz="2220" b="0" dirty="0">
                <a:solidFill>
                  <a:schemeClr val="accent4"/>
                </a:solidFill>
              </a:rPr>
              <a:t>-  same as assigned room or different</a:t>
            </a:r>
            <a:endParaRPr sz="2220" b="0" dirty="0">
              <a:solidFill>
                <a:schemeClr val="accent4"/>
              </a:solidFill>
            </a:endParaRPr>
          </a:p>
        </p:txBody>
      </p:sp>
      <p:pic>
        <p:nvPicPr>
          <p:cNvPr id="126" name="Google Shape;12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80412" y="1220166"/>
            <a:ext cx="4583175" cy="3504126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6745" y="4330129"/>
            <a:ext cx="424091" cy="3941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36">
        <p:fade/>
      </p:transition>
    </mc:Choice>
    <mc:Fallback xmlns="">
      <p:transition spd="med" advTm="300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>
            <a:spLocks noGrp="1"/>
          </p:cNvSpPr>
          <p:nvPr>
            <p:ph type="title"/>
          </p:nvPr>
        </p:nvSpPr>
        <p:spPr>
          <a:xfrm>
            <a:off x="319166" y="315635"/>
            <a:ext cx="7704000" cy="819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8571"/>
              <a:buFont typeface="Arial"/>
              <a:buNone/>
            </a:pPr>
            <a:r>
              <a:rPr lang="en-US" sz="2220" dirty="0">
                <a:solidFill>
                  <a:schemeClr val="accent4"/>
                </a:solidFill>
              </a:rPr>
              <a:t>d</a:t>
            </a:r>
            <a:r>
              <a:rPr lang="en" sz="2220" dirty="0">
                <a:solidFill>
                  <a:schemeClr val="accent4"/>
                </a:solidFill>
              </a:rPr>
              <a:t>eposit_type </a:t>
            </a:r>
            <a:r>
              <a:rPr lang="en" sz="2220" b="0" dirty="0">
                <a:solidFill>
                  <a:schemeClr val="accent4"/>
                </a:solidFill>
              </a:rPr>
              <a:t>– deposit type : no deposit, non refund, refundable </a:t>
            </a:r>
            <a:endParaRPr sz="2220" b="0" dirty="0">
              <a:solidFill>
                <a:schemeClr val="accent4"/>
              </a:solidFill>
            </a:endParaRPr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71055" y="1290180"/>
            <a:ext cx="5601889" cy="3356975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0966" y="4381500"/>
            <a:ext cx="380144" cy="36516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2708">
        <p:fade/>
      </p:transition>
    </mc:Choice>
    <mc:Fallback xmlns="">
      <p:transition spd="med" advTm="4270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>
            <a:spLocks noGrp="1"/>
          </p:cNvSpPr>
          <p:nvPr>
            <p:ph type="title"/>
          </p:nvPr>
        </p:nvSpPr>
        <p:spPr>
          <a:xfrm>
            <a:off x="311700" y="3300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20" dirty="0">
                <a:solidFill>
                  <a:schemeClr val="accent4"/>
                </a:solidFill>
              </a:rPr>
              <a:t>c</a:t>
            </a:r>
            <a:r>
              <a:rPr lang="en" sz="2220" dirty="0">
                <a:solidFill>
                  <a:schemeClr val="accent4"/>
                </a:solidFill>
              </a:rPr>
              <a:t>ustomer_type </a:t>
            </a:r>
            <a:r>
              <a:rPr lang="en" sz="2220" b="0" dirty="0">
                <a:solidFill>
                  <a:schemeClr val="accent4"/>
                </a:solidFill>
              </a:rPr>
              <a:t>– contract, group, transient &amp; transient party.</a:t>
            </a:r>
            <a:endParaRPr sz="2220" b="0" dirty="0">
              <a:solidFill>
                <a:schemeClr val="accent4"/>
              </a:solidFill>
            </a:endParaRPr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01456" y="1315233"/>
            <a:ext cx="5741088" cy="3144034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2062" y="4459267"/>
            <a:ext cx="318499" cy="3240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9477">
        <p:fade/>
      </p:transition>
    </mc:Choice>
    <mc:Fallback xmlns="">
      <p:transition spd="med" advTm="594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800" b="1" dirty="0"/>
              <a:t>Data Modeling</a:t>
            </a:r>
            <a:br>
              <a:rPr lang="en-US" sz="3800" b="1" dirty="0"/>
            </a:br>
            <a:endParaRPr lang="en-US" sz="3800" b="1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3BA37E6-885F-D844-96D1-3E4367BB40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170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738">
        <p:fade/>
      </p:transition>
    </mc:Choice>
    <mc:Fallback>
      <p:transition spd="med" advTm="37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>
            <a:spLocks noGrp="1"/>
          </p:cNvSpPr>
          <p:nvPr>
            <p:ph type="title"/>
          </p:nvPr>
        </p:nvSpPr>
        <p:spPr>
          <a:xfrm>
            <a:off x="381797" y="379874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0" dirty="0">
                <a:solidFill>
                  <a:schemeClr val="accent4"/>
                </a:solidFill>
              </a:rPr>
              <a:t>Logistic Regression - Model I</a:t>
            </a:r>
            <a:endParaRPr sz="222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8" name="Google Shape;15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797" y="1198873"/>
            <a:ext cx="4495478" cy="336060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sp>
        <p:nvSpPr>
          <p:cNvPr id="159" name="Google Shape;159;p29"/>
          <p:cNvSpPr txBox="1"/>
          <p:nvPr/>
        </p:nvSpPr>
        <p:spPr>
          <a:xfrm>
            <a:off x="1725175" y="1299200"/>
            <a:ext cx="31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Accuracy = 80.34%</a:t>
            </a:r>
            <a:endParaRPr dirty="0"/>
          </a:p>
        </p:txBody>
      </p:sp>
      <p:sp>
        <p:nvSpPr>
          <p:cNvPr id="160" name="Google Shape;160;p29"/>
          <p:cNvSpPr txBox="1"/>
          <p:nvPr/>
        </p:nvSpPr>
        <p:spPr>
          <a:xfrm>
            <a:off x="5794203" y="1661249"/>
            <a:ext cx="256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CONFUSION MATRIX</a:t>
            </a:r>
            <a:endParaRPr dirty="0"/>
          </a:p>
        </p:txBody>
      </p:sp>
      <p:pic>
        <p:nvPicPr>
          <p:cNvPr id="7" name="Google Shape;151;p28">
            <a:extLst>
              <a:ext uri="{FF2B5EF4-FFF2-40B4-BE49-F238E27FC236}">
                <a16:creationId xmlns:a16="http://schemas.microsoft.com/office/drawing/2014/main" id="{A6DC24F1-8819-3444-9192-A2D711BD10EA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42181" y="2061449"/>
            <a:ext cx="3620022" cy="1547768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54083ED-4187-714F-9A96-32D03E2816D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69219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4277">
        <p:fade/>
      </p:transition>
    </mc:Choice>
    <mc:Fallback>
      <p:transition spd="med" advTm="4427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>
            <a:spLocks noGrp="1"/>
          </p:cNvSpPr>
          <p:nvPr>
            <p:ph type="title"/>
          </p:nvPr>
        </p:nvSpPr>
        <p:spPr>
          <a:xfrm>
            <a:off x="381797" y="379874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0" dirty="0">
                <a:solidFill>
                  <a:schemeClr val="accent4"/>
                </a:solidFill>
              </a:rPr>
              <a:t>Logistic Regression - Model II</a:t>
            </a:r>
            <a:endParaRPr sz="222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58" name="Google Shape;15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797" y="1198873"/>
            <a:ext cx="4495478" cy="336060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sp>
        <p:nvSpPr>
          <p:cNvPr id="159" name="Google Shape;159;p29"/>
          <p:cNvSpPr txBox="1"/>
          <p:nvPr/>
        </p:nvSpPr>
        <p:spPr>
          <a:xfrm>
            <a:off x="1725175" y="1299200"/>
            <a:ext cx="31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= 80.33%</a:t>
            </a:r>
            <a:endParaRPr/>
          </a:p>
        </p:txBody>
      </p:sp>
      <p:sp>
        <p:nvSpPr>
          <p:cNvPr id="160" name="Google Shape;160;p29"/>
          <p:cNvSpPr txBox="1"/>
          <p:nvPr/>
        </p:nvSpPr>
        <p:spPr>
          <a:xfrm>
            <a:off x="5794203" y="1661249"/>
            <a:ext cx="2566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CONFUSION MATRIX</a:t>
            </a:r>
            <a:endParaRPr dirty="0"/>
          </a:p>
        </p:txBody>
      </p:sp>
      <p:pic>
        <p:nvPicPr>
          <p:cNvPr id="161" name="Google Shape;161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42181" y="2061449"/>
            <a:ext cx="3620022" cy="1547767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F5FD119-A5D5-0F47-A57E-E7ABD74617A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3256">
        <p:fade/>
      </p:transition>
    </mc:Choice>
    <mc:Fallback>
      <p:transition spd="med" advTm="3325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6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>
            <a:spLocks noGrp="1"/>
          </p:cNvSpPr>
          <p:nvPr>
            <p:ph type="title"/>
          </p:nvPr>
        </p:nvSpPr>
        <p:spPr>
          <a:xfrm>
            <a:off x="368955" y="398325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0" dirty="0">
                <a:solidFill>
                  <a:schemeClr val="accent4"/>
                </a:solidFill>
              </a:rPr>
              <a:t>Final Model</a:t>
            </a:r>
            <a:endParaRPr sz="2220" dirty="0">
              <a:solidFill>
                <a:schemeClr val="accent4"/>
              </a:solidFill>
            </a:endParaRPr>
          </a:p>
        </p:txBody>
      </p:sp>
      <p:pic>
        <p:nvPicPr>
          <p:cNvPr id="167" name="Google Shape;167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35700" y="1217325"/>
            <a:ext cx="8396600" cy="2618425"/>
          </a:xfrm>
          <a:prstGeom prst="rect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8" name="Google Shape;168;p30"/>
          <p:cNvSpPr txBox="1"/>
          <p:nvPr/>
        </p:nvSpPr>
        <p:spPr>
          <a:xfrm>
            <a:off x="1584900" y="4123682"/>
            <a:ext cx="5974200" cy="4002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 Trade-off between </a:t>
            </a:r>
            <a:r>
              <a:rPr lang="en" dirty="0"/>
              <a:t>Complexity and Accuracy</a:t>
            </a:r>
            <a:endParaRPr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47E079D-2FEF-CD47-B499-B97A51183FF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890">
        <p:fade/>
      </p:transition>
    </mc:Choice>
    <mc:Fallback>
      <p:transition spd="med" advTm="178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6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/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800" b="1" dirty="0"/>
              <a:t>Proble</a:t>
            </a:r>
            <a:r>
              <a:rPr lang="en-US" sz="3800" dirty="0"/>
              <a:t>m Statement </a:t>
            </a:r>
            <a:br>
              <a:rPr lang="en-US" sz="3800" dirty="0"/>
            </a:br>
            <a:r>
              <a:rPr lang="en-US" sz="3800" dirty="0"/>
              <a:t>&amp; Dataset Introduction</a:t>
            </a:r>
            <a:endParaRPr lang="en-US" sz="3800" b="1" dirty="0"/>
          </a:p>
        </p:txBody>
      </p:sp>
    </p:spTree>
    <p:extLst>
      <p:ext uri="{BB962C8B-B14F-4D97-AF65-F5344CB8AC3E}">
        <p14:creationId xmlns:p14="http://schemas.microsoft.com/office/powerpoint/2010/main" val="3612600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6784" y="68893"/>
            <a:ext cx="8630432" cy="5005714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206A17E-D20F-1441-AF5C-264F7F173C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009">
        <p:fade/>
      </p:transition>
    </mc:Choice>
    <mc:Fallback>
      <p:transition spd="med" advTm="70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>
            <a:spLocks noGrp="1"/>
          </p:cNvSpPr>
          <p:nvPr>
            <p:ph type="title"/>
          </p:nvPr>
        </p:nvSpPr>
        <p:spPr>
          <a:xfrm>
            <a:off x="1284000" y="2457521"/>
            <a:ext cx="6576000" cy="1234500"/>
          </a:xfr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800" b="1" dirty="0"/>
              <a:t>Conclusions &amp; Recommendations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BBD423C-C635-BA49-91F0-856412DEE2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894">
        <p:fade/>
      </p:transition>
    </mc:Choice>
    <mc:Fallback>
      <p:transition spd="med" advTm="28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>
            <a:spLocks noGrp="1"/>
          </p:cNvSpPr>
          <p:nvPr>
            <p:ph type="title"/>
          </p:nvPr>
        </p:nvSpPr>
        <p:spPr>
          <a:xfrm>
            <a:off x="381797" y="416300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0" dirty="0">
                <a:solidFill>
                  <a:schemeClr val="accent4"/>
                </a:solidFill>
              </a:rPr>
              <a:t>Conclusions</a:t>
            </a:r>
            <a:endParaRPr sz="2220" dirty="0">
              <a:solidFill>
                <a:schemeClr val="accent4"/>
              </a:solidFill>
            </a:endParaRPr>
          </a:p>
        </p:txBody>
      </p:sp>
      <p:pic>
        <p:nvPicPr>
          <p:cNvPr id="185" name="Google Shape;185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1797" y="1235300"/>
            <a:ext cx="4509434" cy="349190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sp>
        <p:nvSpPr>
          <p:cNvPr id="186" name="Google Shape;186;p33"/>
          <p:cNvSpPr txBox="1"/>
          <p:nvPr/>
        </p:nvSpPr>
        <p:spPr>
          <a:xfrm>
            <a:off x="4981903" y="1748867"/>
            <a:ext cx="3780300" cy="250834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Variables impacting booking cancellations 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75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ourier New" panose="02070309020205020404" pitchFamily="49" charset="0"/>
              <a:buChar char="o"/>
            </a:pPr>
            <a:r>
              <a:rPr lang="en" dirty="0"/>
              <a:t>Number of Special Requests</a:t>
            </a:r>
            <a:endParaRPr dirty="0"/>
          </a:p>
          <a:p>
            <a:pPr marL="457200" lvl="0" indent="-317500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Courier New" panose="02070309020205020404" pitchFamily="49" charset="0"/>
              <a:buChar char="o"/>
            </a:pPr>
            <a:r>
              <a:rPr lang="en" dirty="0"/>
              <a:t>Deposit Type</a:t>
            </a:r>
            <a:endParaRPr dirty="0"/>
          </a:p>
          <a:p>
            <a:pPr marL="457200" lvl="0" indent="-317500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Courier New" panose="02070309020205020404" pitchFamily="49" charset="0"/>
              <a:buChar char="o"/>
            </a:pPr>
            <a:r>
              <a:rPr lang="en" dirty="0"/>
              <a:t>Changes in Assigned Room</a:t>
            </a:r>
            <a:endParaRPr dirty="0"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74EEB43-393A-DC4B-A7A1-63E0F0F16C1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405">
        <p:fade/>
      </p:transition>
    </mc:Choice>
    <mc:Fallback>
      <p:transition spd="med" advTm="514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8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>
            <a:spLocks noGrp="1"/>
          </p:cNvSpPr>
          <p:nvPr>
            <p:ph type="body" idx="1"/>
          </p:nvPr>
        </p:nvSpPr>
        <p:spPr>
          <a:xfrm>
            <a:off x="311700" y="373299"/>
            <a:ext cx="8520600" cy="48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0" b="1" dirty="0">
                <a:solidFill>
                  <a:schemeClr val="accent4"/>
                </a:solidFill>
              </a:rPr>
              <a:t>Business Requirement </a:t>
            </a:r>
            <a:r>
              <a:rPr lang="en" sz="2220" dirty="0">
                <a:solidFill>
                  <a:schemeClr val="accent4"/>
                </a:solidFill>
              </a:rPr>
              <a:t>: To reduce the number of cancellations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lang="en" sz="2220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220" b="1" dirty="0">
                <a:solidFill>
                  <a:schemeClr val="accent4"/>
                </a:solidFill>
              </a:rPr>
              <a:t>Recommendations :</a:t>
            </a:r>
            <a:endParaRPr sz="2220" b="1" dirty="0">
              <a:solidFill>
                <a:schemeClr val="accent4"/>
              </a:solidFill>
            </a:endParaRPr>
          </a:p>
          <a:p>
            <a:pPr lvl="1" indent="-342900">
              <a:spcBef>
                <a:spcPts val="1200"/>
              </a:spcBef>
              <a:buSzPts val="1800"/>
              <a:buAutoNum type="arabicPeriod"/>
            </a:pPr>
            <a:r>
              <a:rPr lang="en" dirty="0"/>
              <a:t>Assigned Room Type:</a:t>
            </a:r>
          </a:p>
          <a:p>
            <a:pPr marL="1485900" lvl="3" indent="0">
              <a:spcBef>
                <a:spcPts val="1200"/>
              </a:spcBef>
              <a:buSzPts val="1800"/>
              <a:buNone/>
            </a:pPr>
            <a:r>
              <a:rPr lang="en" dirty="0"/>
              <a:t>Any changes to the assigned room type must be avoided as this could lead to frustration among customers and eventually lead to cancellation of the booking.</a:t>
            </a:r>
            <a:endParaRPr dirty="0"/>
          </a:p>
          <a:p>
            <a:pPr lvl="1" indent="-342900">
              <a:spcBef>
                <a:spcPts val="1200"/>
              </a:spcBef>
              <a:buSzPts val="1800"/>
              <a:buAutoNum type="arabicPeriod"/>
            </a:pPr>
            <a:r>
              <a:rPr lang="en" dirty="0"/>
              <a:t>Deposit Type:</a:t>
            </a:r>
          </a:p>
          <a:p>
            <a:pPr marL="1485900" lvl="3" indent="0">
              <a:spcBef>
                <a:spcPts val="1200"/>
              </a:spcBef>
              <a:buSzPts val="1800"/>
              <a:buNone/>
            </a:pPr>
            <a:r>
              <a:rPr lang="en" dirty="0"/>
              <a:t>Deposit type should be made non-refundable for special occasions like holidays/festivities or all luxury rooms in general, as it urges customers to go through with their booking.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72E234D-A80D-F249-85F3-29706271621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3363">
        <p:fade/>
      </p:transition>
    </mc:Choice>
    <mc:Fallback>
      <p:transition spd="med" advTm="433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>
            <a:spLocks noGrp="1"/>
          </p:cNvSpPr>
          <p:nvPr>
            <p:ph type="title"/>
          </p:nvPr>
        </p:nvSpPr>
        <p:spPr>
          <a:xfrm>
            <a:off x="1284000" y="2457521"/>
            <a:ext cx="6576000" cy="1234500"/>
          </a:xfr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800" b="1" dirty="0"/>
              <a:t>Thank you!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AD27DBF-A74D-2846-8A03-79BAEDEE93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751">
        <p:fade/>
      </p:transition>
    </mc:Choice>
    <mc:Fallback>
      <p:transition spd="med" advTm="47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5346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2220" b="1" dirty="0">
                <a:solidFill>
                  <a:schemeClr val="accent4"/>
                </a:solidFill>
              </a:rPr>
              <a:t>Dataset Introduction</a:t>
            </a:r>
            <a:endParaRPr sz="2220" b="1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520" dirty="0"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07350"/>
            <a:ext cx="8520600" cy="37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82600" indent="-342900">
              <a:lnSpc>
                <a:spcPct val="210000"/>
              </a:lnSpc>
              <a:buSzPts val="1400"/>
              <a:buFont typeface="Courier New" panose="02070309020205020404" pitchFamily="49" charset="0"/>
              <a:buChar char="o"/>
            </a:pPr>
            <a:r>
              <a:rPr lang="en" sz="1400" dirty="0"/>
              <a:t>The data is originally from Hotel booking demand dataset</a:t>
            </a:r>
            <a:endParaRPr sz="1400" dirty="0"/>
          </a:p>
          <a:p>
            <a:pPr marL="482600" indent="-342900">
              <a:lnSpc>
                <a:spcPct val="210000"/>
              </a:lnSpc>
              <a:buSzPts val="1400"/>
              <a:buFont typeface="Courier New" panose="02070309020205020404" pitchFamily="49" charset="0"/>
              <a:buChar char="o"/>
            </a:pPr>
            <a:r>
              <a:rPr lang="en" sz="1400" dirty="0"/>
              <a:t>It had written by Nuno Antonio, Ana Almeida, and Luis Nunes.</a:t>
            </a:r>
            <a:endParaRPr sz="1400" dirty="0"/>
          </a:p>
          <a:p>
            <a:pPr marL="482600" indent="-342900">
              <a:lnSpc>
                <a:spcPct val="210000"/>
              </a:lnSpc>
              <a:buSzPts val="1400"/>
              <a:buFont typeface="Courier New" panose="02070309020205020404" pitchFamily="49" charset="0"/>
              <a:buChar char="o"/>
            </a:pPr>
            <a:r>
              <a:rPr lang="en" sz="1400" dirty="0"/>
              <a:t>The dataset compares between a city hotel and resort hotel</a:t>
            </a:r>
          </a:p>
          <a:p>
            <a:pPr marL="482600" indent="-342900">
              <a:lnSpc>
                <a:spcPct val="210000"/>
              </a:lnSpc>
              <a:buSzPts val="1400"/>
              <a:buFont typeface="Courier New" panose="02070309020205020404" pitchFamily="49" charset="0"/>
              <a:buChar char="o"/>
            </a:pPr>
            <a:r>
              <a:rPr lang="en" sz="1400" dirty="0"/>
              <a:t>dim(</a:t>
            </a:r>
            <a:r>
              <a:rPr lang="en" sz="1400" dirty="0" err="1"/>
              <a:t>hotel_booking_data</a:t>
            </a:r>
            <a:r>
              <a:rPr lang="en" sz="1400" dirty="0"/>
              <a:t>) # 119390 rows, 32 cols</a:t>
            </a:r>
            <a:endParaRPr sz="1400" dirty="0"/>
          </a:p>
          <a:p>
            <a:pPr marL="482600" indent="-342900">
              <a:lnSpc>
                <a:spcPct val="210000"/>
              </a:lnSpc>
              <a:buSzPts val="1400"/>
              <a:buFont typeface="Courier New" panose="02070309020205020404" pitchFamily="49" charset="0"/>
              <a:buChar char="o"/>
            </a:pPr>
            <a:r>
              <a:rPr lang="en" sz="1400" dirty="0"/>
              <a:t>City hotel is 66% of our dataset, and Resort hotel is 34%.</a:t>
            </a:r>
            <a:endParaRPr sz="1400" dirty="0"/>
          </a:p>
          <a:p>
            <a:pPr marL="482600" indent="-342900">
              <a:lnSpc>
                <a:spcPct val="210000"/>
              </a:lnSpc>
              <a:buSzPts val="1400"/>
              <a:buFont typeface="Courier New" panose="02070309020205020404" pitchFamily="49" charset="0"/>
              <a:buChar char="o"/>
            </a:pPr>
            <a:r>
              <a:rPr lang="en" sz="1400" dirty="0"/>
              <a:t>The dataset includes information about a city hotel and a resort hotel, such as; the booking date, length of stay, distribution channels, booking changes, the number of special requests, the number of adults/children, numbers of available parking spaces, etc.</a:t>
            </a:r>
            <a:endParaRPr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99FB45-F725-364E-98DB-BB38F6F2120B}"/>
              </a:ext>
            </a:extLst>
          </p:cNvPr>
          <p:cNvSpPr txBox="1"/>
          <p:nvPr/>
        </p:nvSpPr>
        <p:spPr>
          <a:xfrm>
            <a:off x="776614" y="-450937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Audio Recording Dec 11, 2021 at 6:37:46 PM" descr="Audio Recording Dec 11, 2021 at 6:37:46 PM">
            <a:hlinkClick r:id="" action="ppaction://media"/>
            <a:extLst>
              <a:ext uri="{FF2B5EF4-FFF2-40B4-BE49-F238E27FC236}">
                <a16:creationId xmlns:a16="http://schemas.microsoft.com/office/drawing/2014/main" id="{A2C92C31-90CD-9642-8B08-5BCA72C2CC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19500" y="420245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521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06641" y="530245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 b="1" dirty="0">
                <a:solidFill>
                  <a:schemeClr val="accent4"/>
                </a:solidFill>
              </a:rPr>
              <a:t>Problem Statement</a:t>
            </a:r>
            <a:endParaRPr sz="2220" b="1" dirty="0">
              <a:solidFill>
                <a:schemeClr val="accent4"/>
              </a:solidFill>
            </a:endParaRPr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56991" y="1152395"/>
            <a:ext cx="8430017" cy="37202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52400" indent="0">
              <a:lnSpc>
                <a:spcPct val="150000"/>
              </a:lnSpc>
              <a:buNone/>
            </a:pPr>
            <a:r>
              <a:rPr lang="en-US" b="1" u="sng" dirty="0">
                <a:solidFill>
                  <a:schemeClr val="accent4"/>
                </a:solidFill>
              </a:rPr>
              <a:t>Goal</a:t>
            </a:r>
            <a:endParaRPr lang="en-US" b="1" dirty="0"/>
          </a:p>
          <a:p>
            <a:pPr marL="152400" indent="0">
              <a:lnSpc>
                <a:spcPct val="150000"/>
              </a:lnSpc>
              <a:buNone/>
            </a:pPr>
            <a:r>
              <a:rPr lang="en-US" dirty="0"/>
              <a:t>To find the best model for predicting booking cancellations at hotels and finding the best explaining variables for customers cancellation.</a:t>
            </a:r>
            <a:endParaRPr lang="en-US" sz="1400" dirty="0"/>
          </a:p>
          <a:p>
            <a:pPr marL="152400" indent="0">
              <a:lnSpc>
                <a:spcPct val="150000"/>
              </a:lnSpc>
              <a:buNone/>
            </a:pPr>
            <a:endParaRPr lang="en-US" dirty="0"/>
          </a:p>
          <a:p>
            <a:pPr marL="152400" indent="0">
              <a:lnSpc>
                <a:spcPct val="150000"/>
              </a:lnSpc>
              <a:buNone/>
            </a:pPr>
            <a:endParaRPr lang="en-US" dirty="0"/>
          </a:p>
          <a:p>
            <a:pPr marL="152400" indent="0">
              <a:lnSpc>
                <a:spcPct val="150000"/>
              </a:lnSpc>
              <a:buNone/>
            </a:pPr>
            <a:r>
              <a:rPr lang="en-US" dirty="0"/>
              <a:t>As a guest , there are many aspects would be considered when choosing a hotel. Predicting cancellation could be useful not only for customers, but for the hotels as well.–we’ve worked on a couple of possible questions through our project that helped us predicting our cancellation policy.</a:t>
            </a:r>
          </a:p>
          <a:p>
            <a:pPr fontAlgn="base">
              <a:lnSpc>
                <a:spcPct val="150000"/>
              </a:lnSpc>
            </a:pPr>
            <a:endParaRPr lang="en-US" dirty="0"/>
          </a:p>
          <a:p>
            <a:pPr fontAlgn="base">
              <a:lnSpc>
                <a:spcPct val="150000"/>
              </a:lnSpc>
            </a:pPr>
            <a:r>
              <a:rPr lang="en-US" dirty="0"/>
              <a:t>How many more bookings will be cancelled in the near future?</a:t>
            </a:r>
          </a:p>
          <a:p>
            <a:pPr fontAlgn="base">
              <a:lnSpc>
                <a:spcPct val="150000"/>
              </a:lnSpc>
            </a:pPr>
            <a:r>
              <a:rPr lang="en-US" dirty="0"/>
              <a:t>Which factors can explain these cancellations?</a:t>
            </a:r>
          </a:p>
          <a:p>
            <a:pPr marL="0" lvl="0" indent="0" algn="l" rtl="0">
              <a:lnSpc>
                <a:spcPct val="150000"/>
              </a:lnSpc>
              <a:spcBef>
                <a:spcPts val="800"/>
              </a:spcBef>
              <a:spcAft>
                <a:spcPts val="1200"/>
              </a:spcAft>
              <a:buNone/>
            </a:pPr>
            <a:endParaRPr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336A95D-258E-2247-9571-FDD0DE528E35}"/>
              </a:ext>
            </a:extLst>
          </p:cNvPr>
          <p:cNvCxnSpPr/>
          <p:nvPr/>
        </p:nvCxnSpPr>
        <p:spPr>
          <a:xfrm>
            <a:off x="739036" y="2379945"/>
            <a:ext cx="7114783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udio Recording Dec 11, 2021 at 6:45:18 PM" descr="Audio Recording Dec 11, 2021 at 6:45:18 PM">
            <a:hlinkClick r:id="" action="ppaction://media"/>
            <a:extLst>
              <a:ext uri="{FF2B5EF4-FFF2-40B4-BE49-F238E27FC236}">
                <a16:creationId xmlns:a16="http://schemas.microsoft.com/office/drawing/2014/main" id="{7CF0B7B9-29A9-4C46-8501-A15AC03B95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38886" y="4059825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91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/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US" sz="3800" b="1" dirty="0"/>
              <a:t>Data Pre-Processing &amp; Visualization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3956BD7-B278-47AB-875A-1EF7BDE4AB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054">
        <p:fade/>
      </p:transition>
    </mc:Choice>
    <mc:Fallback xmlns="">
      <p:transition spd="med" advTm="160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437918" y="490776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720" b="1" dirty="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Changing Data Types &amp; Finding Missing Values </a:t>
            </a:r>
            <a:endParaRPr sz="1720" b="1" dirty="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720" b="1" u="sng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02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endParaRPr sz="102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102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6565" y="1453337"/>
            <a:ext cx="7989517" cy="1434652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</p:pic>
      <p:sp>
        <p:nvSpPr>
          <p:cNvPr id="80" name="Google Shape;80;p17"/>
          <p:cNvSpPr txBox="1"/>
          <p:nvPr/>
        </p:nvSpPr>
        <p:spPr>
          <a:xfrm>
            <a:off x="280550" y="3031550"/>
            <a:ext cx="8214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948080" y="3351434"/>
            <a:ext cx="4683675" cy="1006025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3EFB10B-D733-4927-B578-6DF205D2541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693">
        <p:fade/>
      </p:transition>
    </mc:Choice>
    <mc:Fallback xmlns="">
      <p:transition spd="med" advTm="496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5093" y="152400"/>
            <a:ext cx="8853814" cy="48387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CA16E59-46A1-44E7-90EE-60F11A7938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6171">
        <p:fade/>
      </p:transition>
    </mc:Choice>
    <mc:Fallback xmlns="">
      <p:transition spd="med" advTm="261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252399" y="281403"/>
            <a:ext cx="7704000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137160" lvl="0" algn="l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2220" dirty="0">
                <a:solidFill>
                  <a:schemeClr val="accent4"/>
                </a:solidFill>
              </a:rPr>
              <a:t>is_canceled </a:t>
            </a:r>
            <a:r>
              <a:rPr lang="en" sz="2220" b="0" dirty="0">
                <a:solidFill>
                  <a:schemeClr val="accent4"/>
                </a:solidFill>
              </a:rPr>
              <a:t>– target variable</a:t>
            </a:r>
            <a:endParaRPr sz="2220" b="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1874"/>
              <a:buNone/>
            </a:pPr>
            <a:endParaRPr sz="160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1874"/>
              <a:buNone/>
            </a:pPr>
            <a:endParaRPr sz="1600" dirty="0">
              <a:solidFill>
                <a:schemeClr val="accent4"/>
              </a:solidFill>
            </a:endParaRPr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2083" y="1203551"/>
            <a:ext cx="5963769" cy="145099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93" name="Google Shape;9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99657" y="1841364"/>
            <a:ext cx="2704575" cy="289793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09FDAC5-463A-4744-80F8-F5116B18967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4704">
        <p:fade/>
      </p:transition>
    </mc:Choice>
    <mc:Fallback xmlns="">
      <p:transition spd="med" advTm="347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300625" y="248918"/>
            <a:ext cx="8542749" cy="8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en" sz="2500" dirty="0">
                <a:solidFill>
                  <a:schemeClr val="accent4"/>
                </a:solidFill>
              </a:rPr>
              <a:t>hotel</a:t>
            </a:r>
            <a:r>
              <a:rPr lang="en" sz="2500" b="0" dirty="0">
                <a:solidFill>
                  <a:schemeClr val="accent4"/>
                </a:solidFill>
              </a:rPr>
              <a:t> - number of city &amp; resort hotels from the dataset</a:t>
            </a:r>
            <a:endParaRPr sz="2500" b="0" dirty="0">
              <a:solidFill>
                <a:schemeClr val="accent4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endParaRPr sz="1520" dirty="0"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0000" y="1402915"/>
            <a:ext cx="3193615" cy="328644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100" name="Google Shape;100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937217" y="1402915"/>
            <a:ext cx="3486783" cy="3286442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7942E09-694D-4493-90AE-028D8F21D18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2931">
        <p:fade/>
      </p:transition>
    </mc:Choice>
    <mc:Fallback xmlns="">
      <p:transition spd="med" advTm="329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1.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|2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9|1.3|11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|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|15.5|1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1|9.1|1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5|3.7"/>
</p:tagLst>
</file>

<file path=ppt/theme/theme1.xml><?xml version="1.0" encoding="utf-8"?>
<a:theme xmlns:a="http://schemas.openxmlformats.org/drawingml/2006/main" name="Boutique Hotel Pitch Deck by Slidesgo">
  <a:themeElements>
    <a:clrScheme name="Simple Light">
      <a:dk1>
        <a:srgbClr val="1D1B1B"/>
      </a:dk1>
      <a:lt1>
        <a:srgbClr val="FFFFFF"/>
      </a:lt1>
      <a:dk2>
        <a:srgbClr val="E2EFF0"/>
      </a:dk2>
      <a:lt2>
        <a:srgbClr val="E5CEBD"/>
      </a:lt2>
      <a:accent1>
        <a:srgbClr val="A5BDC0"/>
      </a:accent1>
      <a:accent2>
        <a:srgbClr val="B0B4A7"/>
      </a:accent2>
      <a:accent3>
        <a:srgbClr val="C3B2A5"/>
      </a:accent3>
      <a:accent4>
        <a:srgbClr val="83867B"/>
      </a:accent4>
      <a:accent5>
        <a:srgbClr val="FFFFFF"/>
      </a:accent5>
      <a:accent6>
        <a:srgbClr val="FFFFFF"/>
      </a:accent6>
      <a:hlink>
        <a:srgbClr val="1D1B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Boutique Hotel Pitch Deck by Slidesgo</Template>
  <TotalTime>133</TotalTime>
  <Words>474</Words>
  <Application>Microsoft Macintosh PowerPoint</Application>
  <PresentationFormat>On-screen Show (16:9)</PresentationFormat>
  <Paragraphs>67</Paragraphs>
  <Slides>24</Slides>
  <Notes>24</Notes>
  <HiddenSlides>0</HiddenSlides>
  <MMClips>23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Times New Roman</vt:lpstr>
      <vt:lpstr>Proxima Nova Semibold</vt:lpstr>
      <vt:lpstr>Karla</vt:lpstr>
      <vt:lpstr>Cormorant Upright</vt:lpstr>
      <vt:lpstr>Bebas Neue</vt:lpstr>
      <vt:lpstr>Proxima Nova</vt:lpstr>
      <vt:lpstr>Arial</vt:lpstr>
      <vt:lpstr>Courier New</vt:lpstr>
      <vt:lpstr>Roboto Condensed Light</vt:lpstr>
      <vt:lpstr>Boutique Hotel Pitch Deck by Slidesgo</vt:lpstr>
      <vt:lpstr>Slidesgo Final Pages</vt:lpstr>
      <vt:lpstr>PowerPoint Presentation</vt:lpstr>
      <vt:lpstr>Problem Statement  &amp; Dataset Introduction</vt:lpstr>
      <vt:lpstr>Dataset Introduction </vt:lpstr>
      <vt:lpstr>Problem Statement</vt:lpstr>
      <vt:lpstr>Data Pre-Processing &amp; Visualization</vt:lpstr>
      <vt:lpstr>Changing Data Types &amp; Finding Missing Values     </vt:lpstr>
      <vt:lpstr>PowerPoint Presentation</vt:lpstr>
      <vt:lpstr>is_canceled – target variable  </vt:lpstr>
      <vt:lpstr>hotel - number of city &amp; resort hotels from the dataset </vt:lpstr>
      <vt:lpstr>lead_time - number of days between the booking &amp; arrival date</vt:lpstr>
      <vt:lpstr>meals -  type of meal booked : undefined/SC,BB,HB,FB </vt:lpstr>
      <vt:lpstr>market_segment – market segment designation</vt:lpstr>
      <vt:lpstr>room_type  -  same as assigned room or different</vt:lpstr>
      <vt:lpstr>deposit_type – deposit type : no deposit, non refund, refundable </vt:lpstr>
      <vt:lpstr>customer_type – contract, group, transient &amp; transient party.</vt:lpstr>
      <vt:lpstr>Data Modeling </vt:lpstr>
      <vt:lpstr>Logistic Regression - Model I   </vt:lpstr>
      <vt:lpstr>Logistic Regression - Model II   </vt:lpstr>
      <vt:lpstr>Final Model</vt:lpstr>
      <vt:lpstr>PowerPoint Presentation</vt:lpstr>
      <vt:lpstr>Conclusions &amp; Recommendations</vt:lpstr>
      <vt:lpstr>Conclusions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Krishnan, Nandita</cp:lastModifiedBy>
  <cp:revision>11</cp:revision>
  <dcterms:modified xsi:type="dcterms:W3CDTF">2021-12-12T00:36:30Z</dcterms:modified>
</cp:coreProperties>
</file>